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73" r:id="rId15"/>
    <p:sldId id="267" r:id="rId16"/>
    <p:sldId id="268" r:id="rId17"/>
    <p:sldId id="269" r:id="rId18"/>
    <p:sldId id="270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53"/>
    <p:restoredTop sz="50000"/>
  </p:normalViewPr>
  <p:slideViewPr>
    <p:cSldViewPr>
      <p:cViewPr varScale="1">
        <p:scale>
          <a:sx n="46" d="100"/>
          <a:sy n="46" d="100"/>
        </p:scale>
        <p:origin x="96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56685-F581-D946-981B-58C986D209A2}" type="datetimeFigureOut">
              <a:rPr lang="en-US" smtClean="0"/>
              <a:pPr/>
              <a:t>5/6/16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E12F5-C293-E74F-A0D6-7729A7A3A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40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578725" cy="100965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2613"/>
            <a:ext cx="7553325" cy="936625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040A4CC-1553-4AFA-933E-8EAA890BF4EE}" type="datetimeFigureOut">
              <a:rPr lang="en-US" smtClean="0"/>
              <a:pPr/>
              <a:t>5/6/16</a:t>
            </a:fld>
            <a:endParaRPr lang="en-US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0E4CB9-745F-4444-98A6-FF57327E6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40A4CC-1553-4AFA-933E-8EAA890BF4EE}" type="datetimeFigureOut">
              <a:rPr lang="en-US" smtClean="0"/>
              <a:pPr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E4CB9-745F-4444-98A6-FF57327E6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6408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6408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40A4CC-1553-4AFA-933E-8EAA890BF4EE}" type="datetimeFigureOut">
              <a:rPr lang="en-US" smtClean="0"/>
              <a:pPr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E4CB9-745F-4444-98A6-FF57327E6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40A4CC-1553-4AFA-933E-8EAA890BF4EE}" type="datetimeFigureOut">
              <a:rPr lang="en-US" smtClean="0"/>
              <a:pPr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E4CB9-745F-4444-98A6-FF57327E6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40A4CC-1553-4AFA-933E-8EAA890BF4EE}" type="datetimeFigureOut">
              <a:rPr lang="en-US" smtClean="0"/>
              <a:pPr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E4CB9-745F-4444-98A6-FF57327E6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40A4CC-1553-4AFA-933E-8EAA890BF4EE}" type="datetimeFigureOut">
              <a:rPr lang="en-US" smtClean="0"/>
              <a:pPr/>
              <a:t>5/6/16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E4CB9-745F-4444-98A6-FF57327E6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40A4CC-1553-4AFA-933E-8EAA890BF4EE}" type="datetimeFigureOut">
              <a:rPr lang="en-US" smtClean="0"/>
              <a:pPr/>
              <a:t>5/6/16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E4CB9-745F-4444-98A6-FF57327E6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40A4CC-1553-4AFA-933E-8EAA890BF4EE}" type="datetimeFigureOut">
              <a:rPr lang="en-US" smtClean="0"/>
              <a:pPr/>
              <a:t>5/6/16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E4CB9-745F-4444-98A6-FF57327E6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40A4CC-1553-4AFA-933E-8EAA890BF4EE}" type="datetimeFigureOut">
              <a:rPr lang="en-US" smtClean="0"/>
              <a:pPr/>
              <a:t>5/6/16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E4CB9-745F-4444-98A6-FF57327E6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40A4CC-1553-4AFA-933E-8EAA890BF4EE}" type="datetimeFigureOut">
              <a:rPr lang="en-US" smtClean="0"/>
              <a:pPr/>
              <a:t>5/6/16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E4CB9-745F-4444-98A6-FF57327E6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40A4CC-1553-4AFA-933E-8EAA890BF4EE}" type="datetimeFigureOut">
              <a:rPr lang="en-US" smtClean="0"/>
              <a:pPr/>
              <a:t>5/6/16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E4CB9-745F-4444-98A6-FF57327E6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6563"/>
            <a:ext cx="864235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8820" name="Rectangle 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B040A4CC-1553-4AFA-933E-8EAA890BF4EE}" type="datetimeFigureOut">
              <a:rPr lang="en-US" smtClean="0"/>
              <a:pPr/>
              <a:t>5/6/16</a:t>
            </a:fld>
            <a:endParaRPr lang="en-US"/>
          </a:p>
        </p:txBody>
      </p:sp>
      <p:sp>
        <p:nvSpPr>
          <p:cNvPr id="288821" name="Rectangle 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22" name="Rectangle 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760E4CB9-745F-4444-98A6-FF57327E6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/>
          <a:lstStyle/>
          <a:p>
            <a:r>
              <a:rPr lang="en-US" sz="2300" dirty="0" smtClean="0"/>
              <a:t>Who is the current chairperson of the Fed?</a:t>
            </a:r>
          </a:p>
          <a:p>
            <a:r>
              <a:rPr lang="en-US" sz="2300" dirty="0" smtClean="0"/>
              <a:t>What are the responsibilities of the Board of Governors?  How long are their terms?  How many positions become vacant every two years?</a:t>
            </a:r>
          </a:p>
          <a:p>
            <a:r>
              <a:rPr lang="en-US" sz="2300" dirty="0" smtClean="0"/>
              <a:t>What is the FOMC and what do they do?</a:t>
            </a:r>
          </a:p>
          <a:p>
            <a:r>
              <a:rPr lang="en-US" sz="2300" dirty="0" smtClean="0"/>
              <a:t>How many Fed banks are there?</a:t>
            </a:r>
          </a:p>
          <a:p>
            <a:r>
              <a:rPr lang="en-US" sz="2300" dirty="0" smtClean="0"/>
              <a:t>What is another name for Tight money?  Easy money?</a:t>
            </a:r>
          </a:p>
          <a:p>
            <a:r>
              <a:rPr lang="en-US" sz="2300" dirty="0" smtClean="0"/>
              <a:t>If the Fed sells bonds, is this easy money or tight money?  What if the Fed buys bonds?</a:t>
            </a:r>
          </a:p>
          <a:p>
            <a:r>
              <a:rPr lang="en-US" sz="2300" dirty="0" smtClean="0"/>
              <a:t>What are the (3) tools of the Fed?</a:t>
            </a:r>
          </a:p>
          <a:p>
            <a:r>
              <a:rPr lang="en-US" sz="2300" dirty="0" smtClean="0"/>
              <a:t>Does the Fed deal in Fiscal policy or Monetary policy?</a:t>
            </a:r>
          </a:p>
          <a:p>
            <a:r>
              <a:rPr lang="en-US" sz="2300" dirty="0" smtClean="0"/>
              <a:t>CEQ: How many jobs were added to the US economy in April?  Is this good or bad?  What caused this?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034511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For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Defense (security)</a:t>
            </a:r>
          </a:p>
          <a:p>
            <a:endParaRPr lang="en-US" dirty="0"/>
          </a:p>
          <a:p>
            <a:pPr lvl="1"/>
            <a:r>
              <a:rPr lang="en-US" dirty="0" smtClean="0"/>
              <a:t>Becoming too dependent on foreign countries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nation should be self-sufficient in goods necessary for war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Promoting Infant Industries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and emerging industries within a country that need protection from other more established foreign industries</a:t>
            </a:r>
          </a:p>
          <a:p>
            <a:endParaRPr lang="en-US" dirty="0"/>
          </a:p>
          <a:p>
            <a:pPr lvl="1"/>
            <a:r>
              <a:rPr lang="en-US" dirty="0" smtClean="0"/>
              <a:t>Cars in Latin America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Domestic Jobs- employment protection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Tariffs and quotas are necessary to protect American jobs that could go foreign if not protected.</a:t>
            </a:r>
          </a:p>
          <a:p>
            <a:endParaRPr lang="en-US" dirty="0"/>
          </a:p>
          <a:p>
            <a:r>
              <a:rPr lang="en-US" dirty="0" smtClean="0"/>
              <a:t>Complacency and improvement arguments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Inevitable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nations have barriers to trade so barriers should be erected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Industry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Certain industries should be protected from competition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Free Trade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World Trade Organization (WTO) 1947-</a:t>
            </a:r>
          </a:p>
          <a:p>
            <a:endParaRPr lang="en-US" dirty="0"/>
          </a:p>
          <a:p>
            <a:r>
              <a:rPr lang="en-US" dirty="0" smtClean="0"/>
              <a:t>Int’l agency that settles disputes, organizes trade negotiations, provides technical assistance for countries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NAFTA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 American Free Trade Agreement</a:t>
            </a:r>
          </a:p>
          <a:p>
            <a:endParaRPr lang="en-US" dirty="0"/>
          </a:p>
          <a:p>
            <a:r>
              <a:rPr lang="en-US" dirty="0" smtClean="0"/>
              <a:t>All about cost-benefit analysis</a:t>
            </a:r>
          </a:p>
          <a:p>
            <a:endParaRPr lang="en-US" dirty="0"/>
          </a:p>
          <a:p>
            <a:r>
              <a:rPr lang="en-US" dirty="0" smtClean="0"/>
              <a:t>Free trade has allowed countries to capitalize on comparative advantages for everybody’s benefit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Deficits and Surpluses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 deficit-occurs when the value of the products it imports exceeds the value of products it exports.</a:t>
            </a:r>
          </a:p>
          <a:p>
            <a:endParaRPr lang="en-US" dirty="0"/>
          </a:p>
          <a:p>
            <a:r>
              <a:rPr lang="en-US" dirty="0" smtClean="0"/>
              <a:t>Trade Surplus-occurs when the value of products it exports exceeds the value of products it imports.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International Value of the Dollar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stronger dollar compared to other currencies- results in a trade deficit; our products become more expensive worldwide.</a:t>
            </a:r>
          </a:p>
          <a:p>
            <a:endParaRPr lang="en-US" dirty="0"/>
          </a:p>
          <a:p>
            <a:r>
              <a:rPr lang="en-US" dirty="0" smtClean="0"/>
              <a:t>A weaker dollar compared to other currencies- results in a trade surplus, or balance of trade; our products become less expensive worldwide.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smtClean="0"/>
              <a:t>Content Created by DJ Cook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6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Absolute and Comparative Advantage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to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Specialization is the key to trade</a:t>
            </a:r>
          </a:p>
          <a:p>
            <a:endParaRPr lang="en-US" dirty="0"/>
          </a:p>
          <a:p>
            <a:r>
              <a:rPr lang="en-US" dirty="0" smtClean="0"/>
              <a:t>How do you know what a country specializes in? Where do you look?</a:t>
            </a:r>
          </a:p>
          <a:p>
            <a:endParaRPr lang="en-US" dirty="0"/>
          </a:p>
          <a:p>
            <a:r>
              <a:rPr lang="en-US" dirty="0" smtClean="0"/>
              <a:t>You look at its EXPORTS- the goods and services that it produces and then sells to other nations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 and </a:t>
            </a:r>
            <a:r>
              <a:rPr lang="en-US" dirty="0"/>
              <a:t>I</a:t>
            </a:r>
            <a:r>
              <a:rPr lang="en-US" dirty="0" smtClean="0"/>
              <a:t>nternational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Int’l trade for the US is beneficial and necessary</a:t>
            </a:r>
          </a:p>
          <a:p>
            <a:endParaRPr lang="en-US" dirty="0"/>
          </a:p>
          <a:p>
            <a:r>
              <a:rPr lang="en-US" dirty="0" smtClean="0"/>
              <a:t>Goods and services are traded</a:t>
            </a:r>
          </a:p>
          <a:p>
            <a:endParaRPr lang="en-US" dirty="0"/>
          </a:p>
          <a:p>
            <a:r>
              <a:rPr lang="en-US" dirty="0" smtClean="0"/>
              <a:t>IMPORTS- goods and services that one country buys from other countries</a:t>
            </a:r>
          </a:p>
          <a:p>
            <a:endParaRPr lang="en-US" dirty="0"/>
          </a:p>
          <a:p>
            <a:r>
              <a:rPr lang="en-US" dirty="0" smtClean="0"/>
              <a:t>What would it be like with no imports?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Basis for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Absolute Advantage-when a country can produce a product more efficiently (a greater amount) than can another country</a:t>
            </a:r>
          </a:p>
          <a:p>
            <a:endParaRPr lang="en-US" dirty="0"/>
          </a:p>
          <a:p>
            <a:r>
              <a:rPr lang="en-US" dirty="0" smtClean="0"/>
              <a:t>Sometimes, it is cheaper to import a product than to make it yourself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1706560"/>
          <a:ext cx="8642350" cy="469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175"/>
                <a:gridCol w="4321175"/>
              </a:tblGrid>
              <a:tr h="1839041">
                <a:tc>
                  <a:txBody>
                    <a:bodyPr/>
                    <a:lstStyle/>
                    <a:p>
                      <a:r>
                        <a:rPr lang="en-US" dirty="0" smtClean="0"/>
                        <a:t>Total Output</a:t>
                      </a:r>
                      <a:r>
                        <a:rPr lang="en-US" baseline="0" dirty="0" smtClean="0"/>
                        <a:t> Before Specializing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Output</a:t>
                      </a:r>
                      <a:r>
                        <a:rPr lang="en-US" baseline="0" dirty="0" smtClean="0"/>
                        <a:t> After Specializing</a:t>
                      </a:r>
                      <a:endParaRPr lang="en-US" dirty="0"/>
                    </a:p>
                  </a:txBody>
                  <a:tcPr/>
                </a:tc>
              </a:tr>
              <a:tr h="1065476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 A             Country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 A                Country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/>
                </a:tc>
              </a:tr>
              <a:tr h="1789723">
                <a:tc>
                  <a:txBody>
                    <a:bodyPr/>
                    <a:lstStyle/>
                    <a:p>
                      <a:r>
                        <a:rPr lang="en-US" dirty="0" smtClean="0"/>
                        <a:t>Coffee</a:t>
                      </a:r>
                      <a:r>
                        <a:rPr lang="en-US" baseline="0" dirty="0" smtClean="0"/>
                        <a:t> 20         +        5        =25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Cashews  4      +         1         =5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Coffee</a:t>
                      </a:r>
                      <a:r>
                        <a:rPr lang="en-US" baseline="0" dirty="0" smtClean="0"/>
                        <a:t>  40         +           0      =40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Cashews   0       +           6      =6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produce a product </a:t>
            </a:r>
            <a:r>
              <a:rPr lang="en-US" i="1" dirty="0" smtClean="0"/>
              <a:t>relatively</a:t>
            </a:r>
            <a:r>
              <a:rPr lang="en-US" dirty="0" smtClean="0"/>
              <a:t> more efficiently, or at a lower opportunity cost.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International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Done through 2 major ways:</a:t>
            </a:r>
          </a:p>
          <a:p>
            <a:endParaRPr lang="en-US" dirty="0"/>
          </a:p>
          <a:p>
            <a:r>
              <a:rPr lang="en-US" dirty="0" smtClean="0"/>
              <a:t>Tariff-a tax placed on imports to increase their price in the domestic market (graph)</a:t>
            </a:r>
          </a:p>
          <a:p>
            <a:endParaRPr lang="en-US" dirty="0"/>
          </a:p>
          <a:p>
            <a:r>
              <a:rPr lang="en-US" dirty="0" smtClean="0"/>
              <a:t>Quota-a limit placed on the quantities of a product that can be imported-leads to a decrease in supply (graph)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Kinds of Tariffs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Protective-a tariff high enough to protect less-efficient domestic industries</a:t>
            </a:r>
          </a:p>
          <a:p>
            <a:pPr lvl="1"/>
            <a:r>
              <a:rPr lang="en-US" dirty="0" smtClean="0"/>
              <a:t>Real-life example</a:t>
            </a:r>
          </a:p>
          <a:p>
            <a:endParaRPr lang="en-US" dirty="0"/>
          </a:p>
          <a:p>
            <a:r>
              <a:rPr lang="en-US" dirty="0" smtClean="0"/>
              <a:t>Revenue-a tariff high enough to generate revenue for the government</a:t>
            </a:r>
          </a:p>
          <a:p>
            <a:pPr lvl="1"/>
            <a:r>
              <a:rPr lang="en-US" dirty="0" smtClean="0"/>
              <a:t>Customs duties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Competition">
  <a:themeElements>
    <a:clrScheme name="Competition 1">
      <a:dk1>
        <a:srgbClr val="000066"/>
      </a:dk1>
      <a:lt1>
        <a:srgbClr val="FFFFFF"/>
      </a:lt1>
      <a:dk2>
        <a:srgbClr val="000066"/>
      </a:dk2>
      <a:lt2>
        <a:srgbClr val="5C1F00"/>
      </a:lt2>
      <a:accent1>
        <a:srgbClr val="FF1515"/>
      </a:accent1>
      <a:accent2>
        <a:srgbClr val="381AEA"/>
      </a:accent2>
      <a:accent3>
        <a:srgbClr val="FFFFFF"/>
      </a:accent3>
      <a:accent4>
        <a:srgbClr val="000056"/>
      </a:accent4>
      <a:accent5>
        <a:srgbClr val="FFAAAA"/>
      </a:accent5>
      <a:accent6>
        <a:srgbClr val="3216D4"/>
      </a:accent6>
      <a:hlink>
        <a:srgbClr val="FFFFFF"/>
      </a:hlink>
      <a:folHlink>
        <a:srgbClr val="0000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66"/>
        </a:dk1>
        <a:lt1>
          <a:srgbClr val="FFFFFF"/>
        </a:lt1>
        <a:dk2>
          <a:srgbClr val="000066"/>
        </a:dk2>
        <a:lt2>
          <a:srgbClr val="5C1F00"/>
        </a:lt2>
        <a:accent1>
          <a:srgbClr val="FF1515"/>
        </a:accent1>
        <a:accent2>
          <a:srgbClr val="381AEA"/>
        </a:accent2>
        <a:accent3>
          <a:srgbClr val="FFFFFF"/>
        </a:accent3>
        <a:accent4>
          <a:srgbClr val="000056"/>
        </a:accent4>
        <a:accent5>
          <a:srgbClr val="FFAAAA"/>
        </a:accent5>
        <a:accent6>
          <a:srgbClr val="3216D4"/>
        </a:accent6>
        <a:hlink>
          <a:srgbClr val="FF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U.S. flag design template</Template>
  <TotalTime>339</TotalTime>
  <Words>631</Words>
  <Application>Microsoft Macintosh PowerPoint</Application>
  <PresentationFormat>On-screen Show (4:3)</PresentationFormat>
  <Paragraphs>93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Times New Roman</vt:lpstr>
      <vt:lpstr>Verdana</vt:lpstr>
      <vt:lpstr>Arial</vt:lpstr>
      <vt:lpstr>Competition</vt:lpstr>
      <vt:lpstr>Warm Up</vt:lpstr>
      <vt:lpstr>Absolute and Comparative Advantage</vt:lpstr>
      <vt:lpstr>The Key to Trade</vt:lpstr>
      <vt:lpstr>The US and International Trade</vt:lpstr>
      <vt:lpstr>The Basis for Trade</vt:lpstr>
      <vt:lpstr> </vt:lpstr>
      <vt:lpstr>Comparative Advantage</vt:lpstr>
      <vt:lpstr>Barriers to International Trade</vt:lpstr>
      <vt:lpstr>2 Kinds of Tariffs</vt:lpstr>
      <vt:lpstr>Arguments For Protection</vt:lpstr>
      <vt:lpstr>Promoting Infant Industries</vt:lpstr>
      <vt:lpstr>Protecting Domestic Jobs- employment protection argument</vt:lpstr>
      <vt:lpstr>The Inevitable Argument</vt:lpstr>
      <vt:lpstr>The Industry Argument</vt:lpstr>
      <vt:lpstr>The Free Trade Movement</vt:lpstr>
      <vt:lpstr>NAFTA</vt:lpstr>
      <vt:lpstr>Trade Deficits and Surpluses</vt:lpstr>
      <vt:lpstr>The International Value of the Dollar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Absolute and Comparative Advantage</dc:title>
  <dc:creator> </dc:creator>
  <cp:lastModifiedBy>Microsoft Office User</cp:lastModifiedBy>
  <cp:revision>20</cp:revision>
  <cp:lastPrinted>2011-01-10T16:21:30Z</cp:lastPrinted>
  <dcterms:created xsi:type="dcterms:W3CDTF">2011-01-12T16:23:11Z</dcterms:created>
  <dcterms:modified xsi:type="dcterms:W3CDTF">2016-05-06T13:53:11Z</dcterms:modified>
</cp:coreProperties>
</file>